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3" r:id="rId5"/>
    <p:sldId id="264" r:id="rId6"/>
    <p:sldId id="262" r:id="rId7"/>
    <p:sldId id="268" r:id="rId8"/>
    <p:sldId id="265" r:id="rId9"/>
    <p:sldId id="266" r:id="rId10"/>
    <p:sldId id="257" r:id="rId11"/>
    <p:sldId id="260" r:id="rId12"/>
    <p:sldId id="261" r:id="rId13"/>
    <p:sldId id="267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004" autoAdjust="0"/>
    <p:restoredTop sz="94660"/>
  </p:normalViewPr>
  <p:slideViewPr>
    <p:cSldViewPr snapToGrid="0">
      <p:cViewPr>
        <p:scale>
          <a:sx n="75" d="100"/>
          <a:sy n="75" d="100"/>
        </p:scale>
        <p:origin x="792" y="9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charts/_rels/chart1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oleObject" Target="file:///D:\Downloads\burndown%20chart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SG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971894138232721"/>
          <c:y val="0.190231481481481"/>
          <c:w val="0.895919072615923"/>
          <c:h val="0.575632473024205"/>
        </c:manualLayout>
      </c:layout>
      <c:lineChart>
        <c:grouping val="standard"/>
        <c:varyColors val="0"/>
        <c:ser>
          <c:idx val="1"/>
          <c:order val="0"/>
          <c:tx>
            <c:v>Actual Tasks Completed</c:v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val>
            <c:numRef>
              <c:f>'[burndown chart.xlsx]Sheet1'!$A$3:$A$15</c:f>
              <c:numCache>
                <c:formatCode>General</c:formatCode>
                <c:ptCount val="13"/>
                <c:pt idx="0">
                  <c:v>42.0</c:v>
                </c:pt>
                <c:pt idx="1">
                  <c:v>37.0</c:v>
                </c:pt>
                <c:pt idx="2">
                  <c:v>34.0</c:v>
                </c:pt>
                <c:pt idx="3">
                  <c:v>33.0</c:v>
                </c:pt>
                <c:pt idx="4">
                  <c:v>32.0</c:v>
                </c:pt>
                <c:pt idx="5">
                  <c:v>30.0</c:v>
                </c:pt>
                <c:pt idx="6">
                  <c:v>28.0</c:v>
                </c:pt>
                <c:pt idx="7">
                  <c:v>22.0</c:v>
                </c:pt>
                <c:pt idx="8">
                  <c:v>16.0</c:v>
                </c:pt>
                <c:pt idx="9">
                  <c:v>11.0</c:v>
                </c:pt>
                <c:pt idx="10">
                  <c:v>5.0</c:v>
                </c:pt>
                <c:pt idx="11">
                  <c:v>0.0</c:v>
                </c:pt>
                <c:pt idx="12">
                  <c:v>0.0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AB4F-41E7-BDE4-68E23D7DB87B}"/>
            </c:ext>
          </c:extLst>
        </c:ser>
        <c:ser>
          <c:idx val="0"/>
          <c:order val="1"/>
          <c:tx>
            <c:v>Projected Tasks Completed</c:v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val>
            <c:numRef>
              <c:f>'[burndown chart.xlsx]Sheet1'!$B$3:$B$15</c:f>
              <c:numCache>
                <c:formatCode>General</c:formatCode>
                <c:ptCount val="13"/>
                <c:pt idx="0">
                  <c:v>48.0</c:v>
                </c:pt>
                <c:pt idx="1">
                  <c:v>44.0</c:v>
                </c:pt>
                <c:pt idx="2">
                  <c:v>40.0</c:v>
                </c:pt>
                <c:pt idx="3">
                  <c:v>36.0</c:v>
                </c:pt>
                <c:pt idx="4">
                  <c:v>32.0</c:v>
                </c:pt>
                <c:pt idx="5">
                  <c:v>28.0</c:v>
                </c:pt>
                <c:pt idx="6">
                  <c:v>24.0</c:v>
                </c:pt>
                <c:pt idx="7">
                  <c:v>20.0</c:v>
                </c:pt>
                <c:pt idx="8">
                  <c:v>16.0</c:v>
                </c:pt>
                <c:pt idx="9">
                  <c:v>12.0</c:v>
                </c:pt>
                <c:pt idx="10">
                  <c:v>8.0</c:v>
                </c:pt>
                <c:pt idx="11">
                  <c:v>4.0</c:v>
                </c:pt>
                <c:pt idx="12">
                  <c:v>0.0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1-AB4F-41E7-BDE4-68E23D7DB87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126016912"/>
        <c:axId val="2109892464"/>
      </c:lineChart>
      <c:catAx>
        <c:axId val="2126016912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09892464"/>
        <c:crosses val="autoZero"/>
        <c:auto val="1"/>
        <c:lblAlgn val="ctr"/>
        <c:lblOffset val="100"/>
        <c:noMultiLvlLbl val="0"/>
      </c:catAx>
      <c:valAx>
        <c:axId val="21098924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260169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52B045D-2AB2-4E5B-A620-F3DE227DA6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75AA79CD-45F7-4813-B9E2-0F75FEDD08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3889124D-95A1-4527-BFE3-FEA4978C33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E5D42-3AEB-425D-90EC-012CC2C3BB53}" type="datetimeFigureOut">
              <a:rPr lang="en-AU" smtClean="0"/>
              <a:t>24/10/17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EEDED326-9C92-43E9-A82C-C597B93D3D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D532550-59F4-4A23-A0F2-27104323F5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FBC95-DD3E-400C-A06F-158A0C4CD7D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864156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5DC4D6D-37F9-4723-90ED-E013700A0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9A8328B1-C220-4EAC-AEB9-75C7E2338F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0AC9053A-23C4-4624-8185-C2D76796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E5D42-3AEB-425D-90EC-012CC2C3BB53}" type="datetimeFigureOut">
              <a:rPr lang="en-AU" smtClean="0"/>
              <a:t>24/10/17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DB600A6-B8EB-4321-AE77-AA2DC91B76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8278E99B-9F39-4A3B-9622-C2CB2DD06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FBC95-DD3E-400C-A06F-158A0C4CD7D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646383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A51F4095-2A68-44E9-9A5D-9F929FAFBE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823FDE80-E7C7-4D2E-AA8C-3A24B61313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7A81511E-E56C-4A4F-87F0-52D4076CB6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E5D42-3AEB-425D-90EC-012CC2C3BB53}" type="datetimeFigureOut">
              <a:rPr lang="en-AU" smtClean="0"/>
              <a:t>24/10/17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4FEE8247-73D1-42C1-9D5F-BFC7CF1347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DD480974-6C9B-4469-ABAD-8568A65EC5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FBC95-DD3E-400C-A06F-158A0C4CD7D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353851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2D6ECDC-EEEB-4084-907B-F429196E3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7CC6572B-AC43-4F3F-B279-03275AF835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EA90DC90-F4DF-4C29-8095-F0C3395358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E5D42-3AEB-425D-90EC-012CC2C3BB53}" type="datetimeFigureOut">
              <a:rPr lang="en-AU" smtClean="0"/>
              <a:t>24/10/17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61C4BF36-A75D-4691-A47E-7AC6166DA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D982ABF2-A447-494A-B513-1C051A43A2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FBC95-DD3E-400C-A06F-158A0C4CD7D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898683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94791E2-94DB-4FA7-8654-ABDB912C6C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EF2CF335-61E1-47FE-84FC-AE41302A09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7D7C7ACA-3B8C-4784-ADC5-7DBDC5FD58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E5D42-3AEB-425D-90EC-012CC2C3BB53}" type="datetimeFigureOut">
              <a:rPr lang="en-AU" smtClean="0"/>
              <a:t>24/10/17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47950B07-B037-42ED-8CBC-4C4E57B8DC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7E7E29A1-D8CE-4C1F-8CCA-68B14087C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FBC95-DD3E-400C-A06F-158A0C4CD7D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78195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A557094-34AF-485A-9CF8-AC270B603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026CA07-272B-4B21-BA93-C3C6337B71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AD13D678-C8E1-45CC-94B5-303628FA81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BE8179B2-1619-4043-89AA-356A793E86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E5D42-3AEB-425D-90EC-012CC2C3BB53}" type="datetimeFigureOut">
              <a:rPr lang="en-AU" smtClean="0"/>
              <a:t>24/10/17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DCBBC843-8417-42FB-8FB4-1B26CBF05B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75819351-673B-4F94-853E-C4E74F20A5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FBC95-DD3E-400C-A06F-158A0C4CD7D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495557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96CD022-03D2-4135-A1DD-1DFEF2ED2B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C31229D1-5DDE-4B9F-9A98-24F0D6E75B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E0E05DBD-D30C-475D-9CC7-8AEDC373C5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4326D526-7C27-437E-9EEF-66EB68E062B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3EC7B6FA-5F41-4937-A739-4597C3B4BE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EAC4853A-477E-4076-90EA-90D3B2490A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E5D42-3AEB-425D-90EC-012CC2C3BB53}" type="datetimeFigureOut">
              <a:rPr lang="en-AU" smtClean="0"/>
              <a:t>24/10/17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DB6E7D98-9D07-4B49-BF33-D643E58FC2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D46919D3-6E94-4FD4-9312-2AB4B6D8B2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FBC95-DD3E-400C-A06F-158A0C4CD7D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150511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08082F9-51C3-4517-A13B-CDDC6DAF9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4759815C-8432-4345-8AD8-736E429C5E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E5D42-3AEB-425D-90EC-012CC2C3BB53}" type="datetimeFigureOut">
              <a:rPr lang="en-AU" smtClean="0"/>
              <a:t>24/10/17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106A14B3-5D43-4774-B4E1-AD7E8E990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8D96E937-123E-409F-A0EE-71F5CE1376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FBC95-DD3E-400C-A06F-158A0C4CD7D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82510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ED603093-6EF1-43F1-B787-5D85106C81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E5D42-3AEB-425D-90EC-012CC2C3BB53}" type="datetimeFigureOut">
              <a:rPr lang="en-AU" smtClean="0"/>
              <a:t>24/10/17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E6D1BED4-6018-49F1-AE40-491272F2E4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CFD07012-39C0-4688-8B8E-5B76C15116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FBC95-DD3E-400C-A06F-158A0C4CD7D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012314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5A07F05-4C7E-423F-ADDF-D0F76033E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1EDADFE-C803-4FD6-9EAE-BBED25D01E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401F409D-7DF0-4A12-AD00-BDC8CBDC1F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C9F28332-4F23-478D-B3F7-E577FAEF64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E5D42-3AEB-425D-90EC-012CC2C3BB53}" type="datetimeFigureOut">
              <a:rPr lang="en-AU" smtClean="0"/>
              <a:t>24/10/17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A66B25FD-BF83-4E8D-94B8-E9F18CF5A7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4CA59672-978F-4963-A441-3B1AB7590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FBC95-DD3E-400C-A06F-158A0C4CD7D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84099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0B7AB59-6A17-4D84-9249-B91A525170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21AC2B22-1794-49D6-9BF5-E8F1C00138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AC443D81-0958-4185-95FC-8CC38E250B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86FCB994-51E2-4B0C-94D2-CCD77C34A3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E5D42-3AEB-425D-90EC-012CC2C3BB53}" type="datetimeFigureOut">
              <a:rPr lang="en-AU" smtClean="0"/>
              <a:t>24/10/17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8F8AD40D-18B7-425A-B721-D469323A34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B0957267-461B-4CED-B7E7-727AEFF27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FBC95-DD3E-400C-A06F-158A0C4CD7D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98537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01535A73-56C2-4808-B36E-DB8FBDD16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2EB8A06B-9242-4EC3-933C-FFDC4272D9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9A87255E-28D3-4DA1-816B-3B77F4FB1C4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4E5D42-3AEB-425D-90EC-012CC2C3BB53}" type="datetimeFigureOut">
              <a:rPr lang="en-AU" smtClean="0"/>
              <a:t>24/10/17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B7E4C028-EEFA-4E12-B9A6-708CD5A13C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F7CF459B-1AB4-4C74-BCBC-35CCCE31E2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AFBC95-DD3E-400C-A06F-158A0C4CD7D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616117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8.png"/><Relationship Id="rId1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Relationship Id="rId9" Type="http://schemas.openxmlformats.org/officeDocument/2006/relationships/image" Target="../media/image16.png"/><Relationship Id="rId10" Type="http://schemas.openxmlformats.org/officeDocument/2006/relationships/image" Target="../media/image17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Relationship Id="rId3" Type="http://schemas.openxmlformats.org/officeDocument/2006/relationships/chart" Target="../charts/char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Relationship Id="rId3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12B1B3A-FF7D-46E9-A213-2870C260FA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1044615"/>
          </a:xfrm>
          <a:solidFill>
            <a:schemeClr val="tx1">
              <a:lumMod val="95000"/>
              <a:lumOff val="5000"/>
            </a:schemeClr>
          </a:solidFill>
        </p:spPr>
        <p:txBody>
          <a:bodyPr/>
          <a:lstStyle/>
          <a:p>
            <a:r>
              <a:rPr lang="en-AU" b="1" dirty="0">
                <a:solidFill>
                  <a:schemeClr val="bg1"/>
                </a:solidFill>
              </a:rPr>
              <a:t>Smart City Website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F862D8BF-2C8F-4487-8CB7-003F9CE836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5202238"/>
            <a:ext cx="12192000" cy="1655762"/>
          </a:xfrm>
          <a:solidFill>
            <a:schemeClr val="tx1">
              <a:lumMod val="95000"/>
              <a:lumOff val="5000"/>
            </a:schemeClr>
          </a:solidFill>
        </p:spPr>
        <p:txBody>
          <a:bodyPr/>
          <a:lstStyle/>
          <a:p>
            <a:r>
              <a:rPr lang="en-AU" b="1" dirty="0">
                <a:solidFill>
                  <a:schemeClr val="bg1"/>
                </a:solidFill>
              </a:rPr>
              <a:t/>
            </a:r>
            <a:br>
              <a:rPr lang="en-AU" b="1" dirty="0">
                <a:solidFill>
                  <a:schemeClr val="bg1"/>
                </a:solidFill>
              </a:rPr>
            </a:br>
            <a:r>
              <a:rPr lang="en-AU" b="1" dirty="0">
                <a:solidFill>
                  <a:schemeClr val="bg1"/>
                </a:solidFill>
              </a:rPr>
              <a:t>Luke, Aarond, Maxim, Alice</a:t>
            </a:r>
            <a:br>
              <a:rPr lang="en-AU" b="1" dirty="0">
                <a:solidFill>
                  <a:schemeClr val="bg1"/>
                </a:solidFill>
              </a:rPr>
            </a:br>
            <a:r>
              <a:rPr lang="en-AU" b="1" dirty="0">
                <a:solidFill>
                  <a:schemeClr val="bg1"/>
                </a:solidFill>
              </a:rPr>
              <a:t>Team 104</a:t>
            </a:r>
          </a:p>
        </p:txBody>
      </p:sp>
    </p:spTree>
    <p:extLst>
      <p:ext uri="{BB962C8B-B14F-4D97-AF65-F5344CB8AC3E}">
        <p14:creationId xmlns:p14="http://schemas.microsoft.com/office/powerpoint/2010/main" val="35605433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>
            <a:extLst>
              <a:ext uri="{FF2B5EF4-FFF2-40B4-BE49-F238E27FC236}">
                <a16:creationId xmlns:a16="http://schemas.microsoft.com/office/drawing/2014/main" xmlns="" id="{C5581AAD-A2E1-42D9-9B25-97D309167CF3}"/>
              </a:ext>
            </a:extLst>
          </p:cNvPr>
          <p:cNvSpPr txBox="1">
            <a:spLocks/>
          </p:cNvSpPr>
          <p:nvPr/>
        </p:nvSpPr>
        <p:spPr>
          <a:xfrm>
            <a:off x="0" y="5532437"/>
            <a:ext cx="12192000" cy="1325563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AU" b="1" dirty="0">
              <a:solidFill>
                <a:schemeClr val="bg1"/>
              </a:solidFill>
            </a:endParaRP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xmlns="" id="{356924CC-0184-4466-9957-F5BDF7A83D79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325563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AU" b="1" dirty="0">
              <a:solidFill>
                <a:schemeClr val="bg1"/>
              </a:solidFill>
            </a:endParaRPr>
          </a:p>
        </p:txBody>
      </p:sp>
      <p:pic>
        <p:nvPicPr>
          <p:cNvPr id="1026" name="Picture 2" descr="http://mysoreplywood.com/wp-content/uploads/2015/01/pinboard.png">
            <a:extLst>
              <a:ext uri="{FF2B5EF4-FFF2-40B4-BE49-F238E27FC236}">
                <a16:creationId xmlns:a16="http://schemas.microsoft.com/office/drawing/2014/main" xmlns="" id="{3BD7F955-7339-4B82-A1B4-6E79D95FA5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1877" y="904469"/>
            <a:ext cx="7150255" cy="4771701"/>
          </a:xfrm>
          <a:prstGeom prst="rect">
            <a:avLst/>
          </a:prstGeom>
          <a:noFill/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9FC0F3C5-B3C8-485A-9BEF-674A0BC95D1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595" t="-3994"/>
          <a:stretch/>
        </p:blipFill>
        <p:spPr>
          <a:xfrm>
            <a:off x="3318187" y="2873804"/>
            <a:ext cx="6257926" cy="2179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2AF532BD-3C6D-4843-9570-54A729D7F46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595" t="-4770" b="-1"/>
          <a:stretch/>
        </p:blipFill>
        <p:spPr>
          <a:xfrm>
            <a:off x="3318188" y="3103327"/>
            <a:ext cx="6257925" cy="2694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0BE2D3E4-DA95-4481-9432-7DA62B40F0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80526" y="3385506"/>
            <a:ext cx="6257925" cy="2667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F517F649-681A-43C1-AEEA-9EB0802B63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07882" y="4591770"/>
            <a:ext cx="6210300" cy="3619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935B0AE2-5E28-42D6-9FDC-4BCC049C892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29830" y="4213656"/>
            <a:ext cx="6162675" cy="361950"/>
          </a:xfrm>
          <a:prstGeom prst="rect">
            <a:avLst/>
          </a:prstGeom>
        </p:spPr>
      </p:pic>
      <p:pic>
        <p:nvPicPr>
          <p:cNvPr id="1028" name="Picture 4" descr="Pushpin, Push Pin, Office, Pin, Red, Tack, Thumbtack">
            <a:extLst>
              <a:ext uri="{FF2B5EF4-FFF2-40B4-BE49-F238E27FC236}">
                <a16:creationId xmlns:a16="http://schemas.microsoft.com/office/drawing/2014/main" xmlns="" id="{4061AD2B-CE9E-4183-970A-BE625F79A3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0754" y="2727355"/>
            <a:ext cx="585359" cy="550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Pushpin, Push Pin, Office, Pin, Red, Tack, Thumbtack">
            <a:extLst>
              <a:ext uri="{FF2B5EF4-FFF2-40B4-BE49-F238E27FC236}">
                <a16:creationId xmlns:a16="http://schemas.microsoft.com/office/drawing/2014/main" xmlns="" id="{B4587C17-23DC-4A95-84ED-0A24DCD999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0272" y="3046184"/>
            <a:ext cx="585359" cy="550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Pushpin, Push Pin, Office, Pin, Red, Tack, Thumbtack">
            <a:extLst>
              <a:ext uri="{FF2B5EF4-FFF2-40B4-BE49-F238E27FC236}">
                <a16:creationId xmlns:a16="http://schemas.microsoft.com/office/drawing/2014/main" xmlns="" id="{AA4CBCB3-A52B-430F-95E1-AA7112BDE2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4996" y="3300490"/>
            <a:ext cx="585359" cy="550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 descr="Pushpin, Push Pin, Office, Pin, Red, Tack, Thumbtack">
            <a:extLst>
              <a:ext uri="{FF2B5EF4-FFF2-40B4-BE49-F238E27FC236}">
                <a16:creationId xmlns:a16="http://schemas.microsoft.com/office/drawing/2014/main" xmlns="" id="{6A23CF41-9518-428C-8023-382B24FD95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421692">
            <a:off x="3150800" y="2762693"/>
            <a:ext cx="585359" cy="550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 descr="Pushpin, Push Pin, Office, Pin, Red, Tack, Thumbtack">
            <a:extLst>
              <a:ext uri="{FF2B5EF4-FFF2-40B4-BE49-F238E27FC236}">
                <a16:creationId xmlns:a16="http://schemas.microsoft.com/office/drawing/2014/main" xmlns="" id="{CA6F5EE0-B168-46C3-85B8-97D2D664C0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9588" y="4577301"/>
            <a:ext cx="585359" cy="550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Pushpin, Push Pin, Office, Pin, Red, Tack, Thumbtack">
            <a:extLst>
              <a:ext uri="{FF2B5EF4-FFF2-40B4-BE49-F238E27FC236}">
                <a16:creationId xmlns:a16="http://schemas.microsoft.com/office/drawing/2014/main" xmlns="" id="{FD2DEC1C-9DBF-41C6-9A24-BCA7C5CDE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421692">
            <a:off x="3193834" y="3048617"/>
            <a:ext cx="585359" cy="550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Pushpin, Push Pin, Office, Pin, Red, Tack, Thumbtack">
            <a:extLst>
              <a:ext uri="{FF2B5EF4-FFF2-40B4-BE49-F238E27FC236}">
                <a16:creationId xmlns:a16="http://schemas.microsoft.com/office/drawing/2014/main" xmlns="" id="{E16FBF66-9123-4151-B769-FF39505694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421692">
            <a:off x="3165186" y="3311394"/>
            <a:ext cx="585359" cy="550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4" descr="Pushpin, Push Pin, Office, Pin, Red, Tack, Thumbtack">
            <a:extLst>
              <a:ext uri="{FF2B5EF4-FFF2-40B4-BE49-F238E27FC236}">
                <a16:creationId xmlns:a16="http://schemas.microsoft.com/office/drawing/2014/main" xmlns="" id="{3EDB7741-E916-4B89-9207-2E8DCD55EB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421692">
            <a:off x="3165185" y="4621921"/>
            <a:ext cx="585359" cy="550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 descr="Pushpin, Push Pin, Office, Pin, Red, Tack, Thumbtack">
            <a:extLst>
              <a:ext uri="{FF2B5EF4-FFF2-40B4-BE49-F238E27FC236}">
                <a16:creationId xmlns:a16="http://schemas.microsoft.com/office/drawing/2014/main" xmlns="" id="{63E23E58-E0CB-4676-9C43-6E56537BDC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421692">
            <a:off x="3193835" y="4267518"/>
            <a:ext cx="585359" cy="550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images.freecreatives.com/wp-content/uploads/2015/10/free-lined-paper-texture.jpg">
            <a:extLst>
              <a:ext uri="{FF2B5EF4-FFF2-40B4-BE49-F238E27FC236}">
                <a16:creationId xmlns:a16="http://schemas.microsoft.com/office/drawing/2014/main" xmlns="" id="{53BF2CF5-37F2-4988-9BD5-AF8B12BEDB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226"/>
          <a:stretch/>
        </p:blipFill>
        <p:spPr bwMode="auto">
          <a:xfrm>
            <a:off x="3404115" y="1239228"/>
            <a:ext cx="5715000" cy="1248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35388F1C-90BD-41FD-978D-80F41DFDD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4374" y="1313846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AU" sz="3600" dirty="0">
                <a:latin typeface="Papyrus" panose="03070502060502030205" pitchFamily="66" charset="0"/>
              </a:rPr>
              <a:t>Highlight User Stories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1638" y="3930687"/>
            <a:ext cx="6235700" cy="279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0671" y="3656076"/>
            <a:ext cx="6146536" cy="270740"/>
          </a:xfrm>
          <a:prstGeom prst="rect">
            <a:avLst/>
          </a:prstGeom>
        </p:spPr>
      </p:pic>
      <p:pic>
        <p:nvPicPr>
          <p:cNvPr id="32" name="Picture 4" descr="Pushpin, Push Pin, Office, Pin, Red, Tack, Thumbtack">
            <a:extLst>
              <a:ext uri="{FF2B5EF4-FFF2-40B4-BE49-F238E27FC236}">
                <a16:creationId xmlns:a16="http://schemas.microsoft.com/office/drawing/2014/main" xmlns="" id="{AEE80D50-2171-4E6A-97EB-F74A601E5B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421692">
            <a:off x="3097546" y="3883044"/>
            <a:ext cx="585359" cy="550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4" descr="Pushpin, Push Pin, Office, Pin, Red, Tack, Thumbtack">
            <a:extLst>
              <a:ext uri="{FF2B5EF4-FFF2-40B4-BE49-F238E27FC236}">
                <a16:creationId xmlns:a16="http://schemas.microsoft.com/office/drawing/2014/main" xmlns="" id="{AEE80D50-2171-4E6A-97EB-F74A601E5B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421692">
            <a:off x="3150778" y="3686263"/>
            <a:ext cx="585359" cy="401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4" descr="Pushpin, Push Pin, Office, Pin, Red, Tack, Thumbtack">
            <a:extLst>
              <a:ext uri="{FF2B5EF4-FFF2-40B4-BE49-F238E27FC236}">
                <a16:creationId xmlns:a16="http://schemas.microsoft.com/office/drawing/2014/main" xmlns="" id="{F55F383A-3A36-4744-8214-F2A362E0F5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8824" y="3585018"/>
            <a:ext cx="501039" cy="550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4" descr="Pushpin, Push Pin, Office, Pin, Red, Tack, Thumbtack">
            <a:extLst>
              <a:ext uri="{FF2B5EF4-FFF2-40B4-BE49-F238E27FC236}">
                <a16:creationId xmlns:a16="http://schemas.microsoft.com/office/drawing/2014/main" xmlns="" id="{AE44B7B7-3875-4EF7-B1C3-3362E1AE8F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84368">
            <a:off x="9048102" y="4219598"/>
            <a:ext cx="585359" cy="507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4" descr="Pushpin, Push Pin, Office, Pin, Red, Tack, Thumbtack">
            <a:extLst>
              <a:ext uri="{FF2B5EF4-FFF2-40B4-BE49-F238E27FC236}">
                <a16:creationId xmlns:a16="http://schemas.microsoft.com/office/drawing/2014/main" xmlns="" id="{133C2584-76CF-4910-8B33-12CB3C4E4E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5825" y="3896840"/>
            <a:ext cx="585359" cy="550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02225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88ECD56-BA30-4753-AED0-757DA335F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solidFill>
            <a:schemeClr val="tx1">
              <a:lumMod val="95000"/>
              <a:lumOff val="5000"/>
            </a:schemeClr>
          </a:solidFill>
        </p:spPr>
        <p:txBody>
          <a:bodyPr/>
          <a:lstStyle/>
          <a:p>
            <a:r>
              <a:rPr lang="en-AU" b="1" dirty="0">
                <a:solidFill>
                  <a:schemeClr val="bg1"/>
                </a:solidFill>
              </a:rPr>
              <a:t>Burndown Chart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xmlns="" id="{00000000-0008-0000-0000-000003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75526435"/>
              </p:ext>
            </p:extLst>
          </p:nvPr>
        </p:nvGraphicFramePr>
        <p:xfrm>
          <a:off x="2806700" y="1583531"/>
          <a:ext cx="6261100" cy="39293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Title 1">
            <a:extLst>
              <a:ext uri="{FF2B5EF4-FFF2-40B4-BE49-F238E27FC236}">
                <a16:creationId xmlns:a16="http://schemas.microsoft.com/office/drawing/2014/main" xmlns="" id="{59BB0E8D-EC90-4311-B24E-D70C2C6983AF}"/>
              </a:ext>
            </a:extLst>
          </p:cNvPr>
          <p:cNvSpPr txBox="1">
            <a:spLocks/>
          </p:cNvSpPr>
          <p:nvPr/>
        </p:nvSpPr>
        <p:spPr>
          <a:xfrm>
            <a:off x="0" y="5770880"/>
            <a:ext cx="12192000" cy="108712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AU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72515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88ECD56-BA30-4753-AED0-757DA335F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solidFill>
            <a:schemeClr val="tx1">
              <a:lumMod val="95000"/>
              <a:lumOff val="5000"/>
            </a:schemeClr>
          </a:solidFill>
        </p:spPr>
        <p:txBody>
          <a:bodyPr/>
          <a:lstStyle/>
          <a:p>
            <a:r>
              <a:rPr lang="en-AU" b="1" dirty="0">
                <a:solidFill>
                  <a:schemeClr val="bg1"/>
                </a:solidFill>
              </a:rPr>
              <a:t>Future Improvements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xmlns="" id="{3655030E-E443-4D9C-A177-F87B97282195}"/>
              </a:ext>
            </a:extLst>
          </p:cNvPr>
          <p:cNvSpPr txBox="1">
            <a:spLocks/>
          </p:cNvSpPr>
          <p:nvPr/>
        </p:nvSpPr>
        <p:spPr>
          <a:xfrm>
            <a:off x="0" y="4292600"/>
            <a:ext cx="12192000" cy="25654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AU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8B8526C-1650-4592-A538-F931B12A14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0100" y="4467225"/>
            <a:ext cx="9982200" cy="2390775"/>
          </a:xfrm>
        </p:spPr>
        <p:txBody>
          <a:bodyPr/>
          <a:lstStyle/>
          <a:p>
            <a:r>
              <a:rPr lang="en-AU" sz="1800" dirty="0">
                <a:solidFill>
                  <a:schemeClr val="bg1"/>
                </a:solidFill>
              </a:rPr>
              <a:t>Having the event list linked up to an RSS feed.</a:t>
            </a:r>
          </a:p>
          <a:p>
            <a:r>
              <a:rPr lang="en-AU" sz="1800" dirty="0">
                <a:solidFill>
                  <a:schemeClr val="bg1"/>
                </a:solidFill>
              </a:rPr>
              <a:t>Integrating a search bar, to allow the user to search the database quicker.</a:t>
            </a:r>
          </a:p>
          <a:p>
            <a:r>
              <a:rPr lang="en-AU" sz="1800" dirty="0">
                <a:solidFill>
                  <a:schemeClr val="bg1"/>
                </a:solidFill>
              </a:rPr>
              <a:t>Having a link to google maps so the user can be sent directions.</a:t>
            </a:r>
          </a:p>
          <a:p>
            <a:r>
              <a:rPr lang="en-AU" sz="1800" dirty="0">
                <a:solidFill>
                  <a:schemeClr val="bg1"/>
                </a:solidFill>
              </a:rPr>
              <a:t>Having the user be able to save locations that they might want to visit.</a:t>
            </a:r>
          </a:p>
          <a:p>
            <a:r>
              <a:rPr lang="en-AU" sz="1800" dirty="0">
                <a:solidFill>
                  <a:schemeClr val="bg1"/>
                </a:solidFill>
              </a:rPr>
              <a:t>Having rating linked up from yelp.</a:t>
            </a:r>
          </a:p>
          <a:p>
            <a:r>
              <a:rPr lang="en-AU" sz="1800" dirty="0">
                <a:solidFill>
                  <a:schemeClr val="bg1"/>
                </a:solidFill>
              </a:rPr>
              <a:t>Being able to sort items on a page alphabetically or by other traits.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2894793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88ECD56-BA30-4753-AED0-757DA335F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solidFill>
            <a:schemeClr val="tx1">
              <a:lumMod val="95000"/>
              <a:lumOff val="5000"/>
            </a:schemeClr>
          </a:solidFill>
        </p:spPr>
        <p:txBody>
          <a:bodyPr/>
          <a:lstStyle/>
          <a:p>
            <a:r>
              <a:rPr lang="en-AU" b="1" dirty="0">
                <a:solidFill>
                  <a:schemeClr val="bg1"/>
                </a:solidFill>
              </a:rPr>
              <a:t>Thank You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7C446938-12D6-49A2-9D93-B7040B9493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5127625"/>
            <a:ext cx="12192000" cy="1730375"/>
          </a:xfrm>
          <a:solidFill>
            <a:schemeClr val="tx1">
              <a:lumMod val="95000"/>
              <a:lumOff val="5000"/>
            </a:schemeClr>
          </a:solidFill>
        </p:spPr>
        <p:txBody>
          <a:bodyPr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0395716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88ECD56-BA30-4753-AED0-757DA335F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solidFill>
            <a:schemeClr val="tx1">
              <a:lumMod val="95000"/>
              <a:lumOff val="5000"/>
            </a:schemeClr>
          </a:solidFill>
        </p:spPr>
        <p:txBody>
          <a:bodyPr/>
          <a:lstStyle/>
          <a:p>
            <a:r>
              <a:rPr lang="en-AU" b="1" dirty="0">
                <a:solidFill>
                  <a:schemeClr val="bg1"/>
                </a:solidFill>
              </a:rPr>
              <a:t>What was needed.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8B8526C-1650-4592-A538-F931B12A14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4682331"/>
            <a:ext cx="12192000" cy="2175669"/>
          </a:xfrm>
          <a:solidFill>
            <a:schemeClr val="tx1">
              <a:lumMod val="95000"/>
              <a:lumOff val="5000"/>
            </a:schemeClr>
          </a:solidFill>
        </p:spPr>
        <p:txBody>
          <a:bodyPr/>
          <a:lstStyle/>
          <a:p>
            <a:endParaRPr lang="en-AU" sz="1800" dirty="0">
              <a:solidFill>
                <a:schemeClr val="bg1"/>
              </a:solidFill>
            </a:endParaRPr>
          </a:p>
          <a:p>
            <a:r>
              <a:rPr lang="en-AU" sz="1800" dirty="0">
                <a:solidFill>
                  <a:schemeClr val="bg1"/>
                </a:solidFill>
              </a:rPr>
              <a:t>Centralised Web based system</a:t>
            </a:r>
          </a:p>
          <a:p>
            <a:r>
              <a:rPr lang="en-AU" sz="1800" dirty="0">
                <a:solidFill>
                  <a:schemeClr val="bg1"/>
                </a:solidFill>
              </a:rPr>
              <a:t>Stores all information related to Brisbane.</a:t>
            </a:r>
          </a:p>
          <a:p>
            <a:r>
              <a:rPr lang="en-AU" sz="1800" dirty="0">
                <a:solidFill>
                  <a:schemeClr val="bg1"/>
                </a:solidFill>
              </a:rPr>
              <a:t>Caters to three user types (student, businessmen and tourists).</a:t>
            </a:r>
          </a:p>
          <a:p>
            <a:r>
              <a:rPr lang="en-AU" sz="1800" dirty="0">
                <a:solidFill>
                  <a:schemeClr val="bg1"/>
                </a:solidFill>
              </a:rPr>
              <a:t>Personalised tailored information to different user types.</a:t>
            </a:r>
          </a:p>
          <a:p>
            <a:endParaRPr lang="en-AU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391107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88ECD56-BA30-4753-AED0-757DA335F1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2C21320E-9707-40B5-8C42-AC26763EB5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85BFE57E-97FF-4F1D-9353-9764947D5C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9A584D92-2D88-451D-A430-D17FB5D2376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40EC3128-E915-45B7-93B1-20637DA1E7E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071E31A3-75A5-4C45-A0B0-1C5F48883A1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40225D86-1DE2-4FDC-8DF7-6EB6BA3112D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72DB37EA-F74D-49C4-911E-4245DB965B9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8195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88ECD56-BA30-4753-AED0-757DA335F1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2C21320E-9707-40B5-8C42-AC26763EB5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85BFE57E-97FF-4F1D-9353-9764947D5C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9A584D92-2D88-451D-A430-D17FB5D2376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40EC3128-E915-45B7-93B1-20637DA1E7E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071E31A3-75A5-4C45-A0B0-1C5F48883A1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2694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88ECD56-BA30-4753-AED0-757DA335F1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2C21320E-9707-40B5-8C42-AC26763EB5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85BFE57E-97FF-4F1D-9353-9764947D5C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9A584D92-2D88-451D-A430-D17FB5D2376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40EC3128-E915-45B7-93B1-20637DA1E7E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7618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88ECD56-BA30-4753-AED0-757DA335F1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2C21320E-9707-40B5-8C42-AC26763EB5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85BFE57E-97FF-4F1D-9353-9764947D5C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9A584D92-2D88-451D-A430-D17FB5D2376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40EC3128-E915-45B7-93B1-20637DA1E7E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071E31A3-75A5-4C45-A0B0-1C5F48883A1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40225D86-1DE2-4FDC-8DF7-6EB6BA3112D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7694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88ECD56-BA30-4753-AED0-757DA335F1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xmlns="" id="{103DEDF0-6D3F-46EC-A7C4-15E38F4DDF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3407537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88ECD56-BA30-4753-AED0-757DA335F1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2C21320E-9707-40B5-8C42-AC26763EB5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85BFE57E-97FF-4F1D-9353-9764947D5C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9A584D92-2D88-451D-A430-D17FB5D2376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3048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88ECD56-BA30-4753-AED0-757DA335F1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2C21320E-9707-40B5-8C42-AC26763EB5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85BFE57E-97FF-4F1D-9353-9764947D5C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1949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</TotalTime>
  <Words>123</Words>
  <Application>Microsoft Macintosh PowerPoint</Application>
  <PresentationFormat>Widescreen</PresentationFormat>
  <Paragraphs>18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Papyrus</vt:lpstr>
      <vt:lpstr>Office Theme</vt:lpstr>
      <vt:lpstr>Smart City Website</vt:lpstr>
      <vt:lpstr>What was needed.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Highlight User Stories</vt:lpstr>
      <vt:lpstr>Burndown Chart</vt:lpstr>
      <vt:lpstr>Future Improvements</vt:lpstr>
      <vt:lpstr>Thank You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 104</dc:title>
  <dc:creator>Aarond Dino</dc:creator>
  <cp:lastModifiedBy>Microsoft Office User</cp:lastModifiedBy>
  <cp:revision>19</cp:revision>
  <dcterms:created xsi:type="dcterms:W3CDTF">2017-10-23T12:01:46Z</dcterms:created>
  <dcterms:modified xsi:type="dcterms:W3CDTF">2017-10-23T14:45:43Z</dcterms:modified>
</cp:coreProperties>
</file>